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5" r:id="rId2"/>
    <p:sldId id="266" r:id="rId3"/>
    <p:sldId id="268" r:id="rId4"/>
    <p:sldId id="267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4"/>
    <p:restoredTop sz="94800"/>
  </p:normalViewPr>
  <p:slideViewPr>
    <p:cSldViewPr snapToGrid="0" snapToObjects="1">
      <p:cViewPr varScale="1">
        <p:scale>
          <a:sx n="97" d="100"/>
          <a:sy n="97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DDD60-D9B0-9E47-9ACB-F3251529C5B1}" type="datetimeFigureOut">
              <a:rPr lang="en-US" smtClean="0"/>
              <a:t>8/24/18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560BE-937A-1945-84F7-3E34D7512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4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최대 길이</a:t>
            </a:r>
            <a:r>
              <a:rPr lang="en-US" altLang="ko-KR" dirty="0"/>
              <a:t>(max time step)</a:t>
            </a:r>
            <a:r>
              <a:rPr lang="ko-KR" altLang="en-US" dirty="0"/>
              <a:t>에 문장이 딱 맞을 경우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560BE-937A-1945-84F7-3E34D7512A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5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최대 길이</a:t>
            </a:r>
            <a:r>
              <a:rPr lang="en-US" altLang="ko-KR" dirty="0"/>
              <a:t>(max time step)</a:t>
            </a:r>
            <a:r>
              <a:rPr lang="ko-KR" altLang="en-US" dirty="0"/>
              <a:t>에 문장이 딱 맞을 경우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560BE-937A-1945-84F7-3E34D7512A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최대 길이</a:t>
            </a:r>
            <a:r>
              <a:rPr lang="en-US" altLang="ko-KR" dirty="0"/>
              <a:t>(max time step)</a:t>
            </a:r>
            <a:r>
              <a:rPr lang="ko-KR" altLang="en-US" dirty="0"/>
              <a:t>에 문장이 딱 맞을 경우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560BE-937A-1945-84F7-3E34D7512A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5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최대 길이</a:t>
            </a:r>
            <a:r>
              <a:rPr lang="en-US" altLang="ko-KR" dirty="0"/>
              <a:t>(max time step)</a:t>
            </a:r>
            <a:r>
              <a:rPr lang="ko-KR" altLang="en-US" dirty="0"/>
              <a:t>에 문장이 딱 맞을 경우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560BE-937A-1945-84F7-3E34D7512A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8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인코더와 </a:t>
            </a:r>
            <a:r>
              <a:rPr lang="ko-KR" altLang="en-US" dirty="0" err="1"/>
              <a:t>디코더의</a:t>
            </a:r>
            <a:r>
              <a:rPr lang="ko-KR" altLang="en-US" dirty="0"/>
              <a:t> 최대 길이</a:t>
            </a:r>
            <a:r>
              <a:rPr lang="en-US" altLang="ko-KR" dirty="0"/>
              <a:t>(max time step)</a:t>
            </a:r>
            <a:r>
              <a:rPr lang="ko-KR" altLang="en-US" dirty="0"/>
              <a:t>에 문장이 딱 맞을 경우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560BE-937A-1945-84F7-3E34D7512A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4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5B307-3EA0-2944-ABF8-0DDD433F9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8733B1-2FDF-9D4E-BC08-1CEF700F2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2A99F-0B05-2A47-804D-DD615779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1570EC-3674-094E-8B80-E313A9B0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C138B-7D5B-AF4F-B0EE-5483682F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6E2C8-6705-B94C-B88D-4775FF76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4C5384-2025-6140-BA58-AAD9989BC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61F0F-5AB0-C94F-A0C5-C8981135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01CDE3-1923-F54C-80E3-4C70DA64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589AA-EC7F-824E-8B16-A93FE933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8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A90A0C-79AC-5242-8D64-D416A88B0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C568A-51BC-084F-B925-C67F054B4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FEC90-BDD1-0D4C-BC0F-B1B041E8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66C8C-CFAB-A348-BD14-ACF83A18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98086-23C5-2E48-B73D-3D286AB8D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3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0A269-ADEE-3B48-9940-19AEE7B9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737BA-357E-1941-8FB9-D37F53C1C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4E0C4-E5F8-1F40-B379-F86DEA3BE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961E7-5BFF-3844-B618-DAC765E0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59495-5D3D-AD48-8504-FC51E365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37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B3F74-0591-D54F-A45A-24D8B9254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2B0B5-970A-8848-B645-60DBB6E94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7FA0F-0F1F-8440-BBEE-A0789E91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4A907-5DB6-7848-9476-F9876F25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4241B-4CE1-954B-BF96-93D09A4C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2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9F322-4945-8541-ACE0-110602869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A06D7-5C63-5645-BB52-A723FA493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717EDF-2440-C84B-8A25-843D425D5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42E41-619C-B342-BDFE-57FCFDB6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36726A-7BFE-4141-97DA-5FBA0F7D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04AF07-5FB6-B34F-815B-75DE19BC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2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5495A-0EA4-034B-AEC2-81D79A5E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20D26-AF5A-F847-8CFE-5225CB5F1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D0709F-9168-7941-8D77-7CBB3ADC9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97CC1C-B109-2B40-91D5-8BF22ECD8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64D1F-953A-F146-907F-B6E54A343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61A9B8-E864-C64E-9170-A2128698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A41C06-CA40-8543-8AB7-2D7B219B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74A57C-B9C2-5747-8012-30054AA4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2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AE88C-8D6B-3A45-88C4-BF54EC33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EAF833-03F7-E04E-9E6A-1FCCF0E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719E4A-2631-2B43-B3CB-3248F98C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D11734-76F5-4E44-91A5-EC4B83D9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FE9B15-7A2C-F340-8526-1E8BC8DF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10B789-C6FA-9F4E-8667-A5A3A7AC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3D3DDE-B59B-0F4D-B12B-980FF6B6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5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2F0B5-A13F-5645-B95B-C99912F9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0705D-915A-864A-AD74-8C6BC4FE3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ACB857-7ADF-634A-8F3E-03DF366F1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56B3D3-69E3-2241-A2AD-C2684422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F1FDFA-E11E-5F48-B3A2-CFE4612B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DC8690-035B-AC49-AD0C-1DED31DD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1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52E13-B40E-E246-8FE0-6F96E8E4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F056F3-61BE-EA4D-B31B-6B307B0FC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5D3755-9D35-6B4D-9F0B-2A9E7C9DC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641D0E-4D4D-D449-82C1-5C1F071C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21AF4F-2931-094F-A739-12A6F65C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B7E48-D69A-0545-9EB5-0F4E5FC4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6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167759-3542-0A4C-A7C6-9484D501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109EE7-3B17-5140-A7C6-111CF6A47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/>
              <a:t>마스터 텍스트 스타일 편집
둘째 수준
셋째 수준
넷째 수준
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16DCE-B244-464F-92AE-B8DC66EF5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D1CE1-E21C-9C4E-98C4-F02998199B43}" type="datetimeFigureOut">
              <a:rPr lang="en-US" smtClean="0"/>
              <a:t>8/24/18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6C572-7CA1-7348-9C0F-EF20920CF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6F6795-0FA9-1443-A924-86F13A97F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88649-A31A-BF46-9320-E7459ABDC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01FB6AA0-A293-FE45-9B5B-4952BE6562E4}"/>
              </a:ext>
            </a:extLst>
          </p:cNvPr>
          <p:cNvSpPr txBox="1"/>
          <p:nvPr/>
        </p:nvSpPr>
        <p:spPr>
          <a:xfrm>
            <a:off x="211015" y="151523"/>
            <a:ext cx="7304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저번 면담 피드백 내용</a:t>
            </a:r>
            <a:endParaRPr lang="en-US" sz="2400" dirty="0"/>
          </a:p>
        </p:txBody>
      </p: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3CEB5719-E8BA-DB49-BE03-C3F41770E9E5}"/>
              </a:ext>
            </a:extLst>
          </p:cNvPr>
          <p:cNvCxnSpPr/>
          <p:nvPr/>
        </p:nvCxnSpPr>
        <p:spPr>
          <a:xfrm>
            <a:off x="119270" y="660016"/>
            <a:ext cx="11714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763AE5-A5F7-5947-B15C-C5112779D67F}"/>
              </a:ext>
            </a:extLst>
          </p:cNvPr>
          <p:cNvSpPr txBox="1"/>
          <p:nvPr/>
        </p:nvSpPr>
        <p:spPr>
          <a:xfrm>
            <a:off x="4642338" y="1072620"/>
            <a:ext cx="5954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u="sng" dirty="0"/>
              <a:t>Model Instantiation</a:t>
            </a:r>
            <a:endParaRPr lang="en-US" sz="2800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211015" y="2052460"/>
            <a:ext cx="117866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Plane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일반화 </a:t>
            </a:r>
            <a:r>
              <a:rPr lang="en-US" altLang="ko-KR" dirty="0">
                <a:sym typeface="Wingdings" panose="05000000000000000000" pitchFamily="2" charset="2"/>
              </a:rPr>
              <a:t> vehicle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기존</a:t>
            </a:r>
            <a:r>
              <a:rPr lang="en-US" altLang="ko-KR" dirty="0">
                <a:sym typeface="Wingdings" panose="05000000000000000000" pitchFamily="2" charset="2"/>
              </a:rPr>
              <a:t> model base</a:t>
            </a:r>
            <a:r>
              <a:rPr lang="ko-KR" altLang="en-US" dirty="0">
                <a:sym typeface="Wingdings" panose="05000000000000000000" pitchFamily="2" charset="2"/>
              </a:rPr>
              <a:t>에서 연상되는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단어에 속하는지 파악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연상 결과</a:t>
            </a:r>
            <a:r>
              <a:rPr lang="en-US" altLang="ko-KR" dirty="0">
                <a:sym typeface="Wingdings" panose="05000000000000000000" pitchFamily="2" charset="2"/>
              </a:rPr>
              <a:t>: Transportation Model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Xij</a:t>
            </a:r>
            <a:r>
              <a:rPr lang="en-US" altLang="ko-KR" dirty="0">
                <a:sym typeface="Wingdings" panose="05000000000000000000" pitchFamily="2" charset="2"/>
              </a:rPr>
              <a:t>: transportation quantity X takes off from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lands to j  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: cities (airport)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 : cities (airport)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084" y="3864110"/>
            <a:ext cx="23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Min TC = Sum(</a:t>
            </a:r>
            <a:r>
              <a:rPr lang="en-US" altLang="ko-KR" sz="1400" dirty="0" err="1"/>
              <a:t>ij</a:t>
            </a:r>
            <a:r>
              <a:rPr lang="en-US" altLang="ko-KR" sz="1400" dirty="0"/>
              <a:t>) (</a:t>
            </a:r>
            <a:r>
              <a:rPr lang="en-US" altLang="ko-KR" sz="1400" dirty="0" err="1"/>
              <a:t>Cij</a:t>
            </a:r>
            <a:r>
              <a:rPr lang="en-US" altLang="ko-KR" sz="1400" dirty="0"/>
              <a:t>*</a:t>
            </a:r>
            <a:r>
              <a:rPr lang="en-US" altLang="ko-KR" sz="1400" dirty="0" err="1"/>
              <a:t>Xij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Subject to</a:t>
            </a:r>
          </a:p>
          <a:p>
            <a:r>
              <a:rPr lang="en-US" altLang="ko-KR" sz="1400" dirty="0"/>
              <a:t>	Sum(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</a:t>
            </a:r>
            <a:r>
              <a:rPr lang="en-US" altLang="ko-KR" sz="1400" dirty="0" err="1"/>
              <a:t>Xij</a:t>
            </a:r>
            <a:r>
              <a:rPr lang="en-US" altLang="ko-KR" sz="1400" dirty="0"/>
              <a:t> &gt;= </a:t>
            </a:r>
            <a:r>
              <a:rPr lang="en-US" altLang="ko-KR" sz="1400" dirty="0" err="1"/>
              <a:t>Dj</a:t>
            </a:r>
            <a:endParaRPr lang="en-US" altLang="ko-KR" sz="1400" dirty="0"/>
          </a:p>
          <a:p>
            <a:r>
              <a:rPr lang="en-US" altLang="ko-KR" sz="1400" dirty="0"/>
              <a:t>	Sum(j)</a:t>
            </a:r>
            <a:r>
              <a:rPr lang="en-US" altLang="ko-KR" sz="1400" dirty="0" err="1"/>
              <a:t>Xij</a:t>
            </a:r>
            <a:r>
              <a:rPr lang="en-US" altLang="ko-KR" sz="1400" dirty="0"/>
              <a:t> &lt;= Si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Xij</a:t>
            </a:r>
            <a:r>
              <a:rPr lang="en-US" altLang="ko-KR" sz="1400" dirty="0"/>
              <a:t> &gt;= 0</a:t>
            </a:r>
          </a:p>
          <a:p>
            <a:endParaRPr lang="en-US" altLang="ko-KR" sz="1400" dirty="0"/>
          </a:p>
          <a:p>
            <a:r>
              <a:rPr lang="en-US" altLang="ko-KR" sz="1400" dirty="0"/>
              <a:t>“Minimize Transportation cost</a:t>
            </a:r>
          </a:p>
          <a:p>
            <a:r>
              <a:rPr lang="en-US" altLang="ko-KR" sz="1400" dirty="0"/>
              <a:t>City from Miami, ***, ***</a:t>
            </a:r>
          </a:p>
          <a:p>
            <a:r>
              <a:rPr lang="en-US" altLang="ko-KR" sz="1400" dirty="0"/>
              <a:t>City to Chicago, ***, ***”</a:t>
            </a:r>
          </a:p>
          <a:p>
            <a:endParaRPr lang="en-US" altLang="ko-KR" sz="1400" dirty="0"/>
          </a:p>
          <a:p>
            <a:r>
              <a:rPr lang="en-US" altLang="ko-KR" sz="1400" dirty="0"/>
              <a:t>SQL</a:t>
            </a:r>
            <a:r>
              <a:rPr lang="ko-KR" altLang="en-US" sz="1400" dirty="0"/>
              <a:t>문장 생성하여 쿼리</a:t>
            </a:r>
          </a:p>
        </p:txBody>
      </p:sp>
      <p:sp>
        <p:nvSpPr>
          <p:cNvPr id="8" name="원통 7"/>
          <p:cNvSpPr/>
          <p:nvPr/>
        </p:nvSpPr>
        <p:spPr>
          <a:xfrm>
            <a:off x="4460058" y="4175484"/>
            <a:ext cx="2242039" cy="9319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Base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3457735" y="4396155"/>
            <a:ext cx="852854" cy="4132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6851566" y="4396155"/>
            <a:ext cx="852854" cy="4132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853889" y="3864110"/>
            <a:ext cx="36103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Min TC = 3X11 + 2X12 + 3X21 + 5X22</a:t>
            </a:r>
          </a:p>
          <a:p>
            <a:r>
              <a:rPr lang="en-US" altLang="ko-KR" dirty="0"/>
              <a:t>Subject to</a:t>
            </a:r>
          </a:p>
          <a:p>
            <a:r>
              <a:rPr lang="en-US" altLang="ko-KR" dirty="0"/>
              <a:t>	X11 + x12 &lt;= 1200</a:t>
            </a:r>
          </a:p>
          <a:p>
            <a:r>
              <a:rPr lang="en-US" altLang="ko-KR" dirty="0"/>
              <a:t>	X21 + X22 &lt;= 800</a:t>
            </a:r>
          </a:p>
          <a:p>
            <a:r>
              <a:rPr lang="en-US" altLang="ko-KR" dirty="0"/>
              <a:t>	X11 + X21 &gt;= 900</a:t>
            </a:r>
          </a:p>
          <a:p>
            <a:r>
              <a:rPr lang="en-US" altLang="ko-KR" dirty="0"/>
              <a:t>	X12 + X22 &lt;= 1100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Xij</a:t>
            </a:r>
            <a:r>
              <a:rPr lang="en-US" altLang="ko-KR" dirty="0"/>
              <a:t> &gt;= 0</a:t>
            </a:r>
          </a:p>
          <a:p>
            <a:r>
              <a:rPr lang="en-US" altLang="ko-KR" dirty="0"/>
              <a:t>          </a:t>
            </a:r>
          </a:p>
          <a:p>
            <a:r>
              <a:rPr lang="en-US" altLang="ko-KR" dirty="0"/>
              <a:t>                 “</a:t>
            </a:r>
            <a:r>
              <a:rPr lang="ko-KR" altLang="en-US" dirty="0"/>
              <a:t>엑셀 파일 생성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460058" y="5266593"/>
            <a:ext cx="3857466" cy="30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Supply (city name, </a:t>
            </a:r>
            <a:r>
              <a:rPr lang="en-US" altLang="ko-KR" sz="1400" dirty="0" err="1"/>
              <a:t>sup_quantlty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460058" y="5726724"/>
            <a:ext cx="3857466" cy="30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Demand (city name, </a:t>
            </a:r>
            <a:r>
              <a:rPr lang="en-US" altLang="ko-KR" sz="1400" dirty="0" err="1"/>
              <a:t>dem_quantlty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460057" y="6186855"/>
            <a:ext cx="3857466" cy="30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Transportation Cost (</a:t>
            </a:r>
            <a:r>
              <a:rPr lang="en-US" altLang="ko-KR" sz="1400" dirty="0" err="1"/>
              <a:t>fromCity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toCity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unitCost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851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01FB6AA0-A293-FE45-9B5B-4952BE6562E4}"/>
              </a:ext>
            </a:extLst>
          </p:cNvPr>
          <p:cNvSpPr txBox="1"/>
          <p:nvPr/>
        </p:nvSpPr>
        <p:spPr>
          <a:xfrm>
            <a:off x="211015" y="151523"/>
            <a:ext cx="7304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</a:t>
            </a:r>
            <a:r>
              <a:rPr lang="ko-KR" altLang="en-US" sz="2400" dirty="0"/>
              <a:t>진행과정</a:t>
            </a:r>
            <a:r>
              <a:rPr lang="en-US" altLang="ko-KR" sz="2400" dirty="0"/>
              <a:t> </a:t>
            </a:r>
            <a:r>
              <a:rPr lang="ko-KR" altLang="en-US" sz="2400" dirty="0"/>
              <a:t>개요</a:t>
            </a:r>
            <a:r>
              <a:rPr lang="en-US" altLang="ko-KR" sz="2400" dirty="0"/>
              <a:t>.</a:t>
            </a:r>
            <a:endParaRPr lang="en-US" sz="2400" dirty="0"/>
          </a:p>
        </p:txBody>
      </p: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3CEB5719-E8BA-DB49-BE03-C3F41770E9E5}"/>
              </a:ext>
            </a:extLst>
          </p:cNvPr>
          <p:cNvCxnSpPr/>
          <p:nvPr/>
        </p:nvCxnSpPr>
        <p:spPr>
          <a:xfrm>
            <a:off x="119270" y="660016"/>
            <a:ext cx="11714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11015" y="1101055"/>
            <a:ext cx="107644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seq2seq </a:t>
            </a:r>
            <a:r>
              <a:rPr lang="ko-KR" altLang="en-US" dirty="0"/>
              <a:t>모델을 통해 도출된 문장을 통해 이미지에 적합한 모델이 </a:t>
            </a:r>
            <a:r>
              <a:rPr lang="en-US" altLang="ko-KR" dirty="0"/>
              <a:t>transportation model</a:t>
            </a:r>
            <a:r>
              <a:rPr lang="ko-KR" altLang="en-US" dirty="0"/>
              <a:t>이라는 것을 가정</a:t>
            </a:r>
            <a:r>
              <a:rPr lang="en-US" altLang="ko-KR" dirty="0"/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2) MySQL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DB</a:t>
            </a:r>
            <a:r>
              <a:rPr lang="ko-KR" altLang="en-US" dirty="0">
                <a:sym typeface="Wingdings" panose="05000000000000000000" pitchFamily="2" charset="2"/>
              </a:rPr>
              <a:t>에 담긴 값들을 </a:t>
            </a:r>
            <a:r>
              <a:rPr lang="ko-KR" altLang="en-US" dirty="0" err="1">
                <a:sym typeface="Wingdings" panose="05000000000000000000" pitchFamily="2" charset="2"/>
              </a:rPr>
              <a:t>꺼내와서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Linear programming </a:t>
            </a:r>
            <a:r>
              <a:rPr lang="ko-KR" altLang="en-US" dirty="0">
                <a:sym typeface="Wingdings" panose="05000000000000000000" pitchFamily="2" charset="2"/>
              </a:rPr>
              <a:t>문제의 </a:t>
            </a:r>
            <a:r>
              <a:rPr lang="ko-KR" altLang="en-US" dirty="0" err="1">
                <a:sym typeface="Wingdings" panose="05000000000000000000" pitchFamily="2" charset="2"/>
              </a:rPr>
              <a:t>최적해를</a:t>
            </a:r>
            <a:r>
              <a:rPr lang="ko-KR" altLang="en-US" dirty="0">
                <a:sym typeface="Wingdings" panose="05000000000000000000" pitchFamily="2" charset="2"/>
              </a:rPr>
              <a:t> 구하는 과정을 구현함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3) </a:t>
            </a:r>
            <a:r>
              <a:rPr lang="ko-KR" altLang="en-US" dirty="0">
                <a:sym typeface="Wingdings" panose="05000000000000000000" pitchFamily="2" charset="2"/>
              </a:rPr>
              <a:t>마지막으로 그 결과를 엑셀파일로 저장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>
                <a:sym typeface="Wingdings" panose="05000000000000000000" pitchFamily="2" charset="2"/>
              </a:rPr>
              <a:t>출력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4) </a:t>
            </a:r>
            <a:r>
              <a:rPr lang="ko-KR" altLang="en-US" dirty="0">
                <a:sym typeface="Wingdings" panose="05000000000000000000" pitchFamily="2" charset="2"/>
              </a:rPr>
              <a:t>이후에 등장하는 수치들은 모두 임의로 결정한 것임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682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01FB6AA0-A293-FE45-9B5B-4952BE6562E4}"/>
              </a:ext>
            </a:extLst>
          </p:cNvPr>
          <p:cNvSpPr txBox="1"/>
          <p:nvPr/>
        </p:nvSpPr>
        <p:spPr>
          <a:xfrm>
            <a:off x="211015" y="151523"/>
            <a:ext cx="7304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Transportation problem overview</a:t>
            </a:r>
          </a:p>
        </p:txBody>
      </p: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3CEB5719-E8BA-DB49-BE03-C3F41770E9E5}"/>
              </a:ext>
            </a:extLst>
          </p:cNvPr>
          <p:cNvCxnSpPr/>
          <p:nvPr/>
        </p:nvCxnSpPr>
        <p:spPr>
          <a:xfrm>
            <a:off x="119270" y="660016"/>
            <a:ext cx="11714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B1ABBC-9EAB-D24E-968C-D9D07C4FFF99}"/>
              </a:ext>
            </a:extLst>
          </p:cNvPr>
          <p:cNvGrpSpPr/>
          <p:nvPr/>
        </p:nvGrpSpPr>
        <p:grpSpPr>
          <a:xfrm>
            <a:off x="119270" y="1770184"/>
            <a:ext cx="6670432" cy="3868615"/>
            <a:chOff x="607562" y="1524000"/>
            <a:chExt cx="6670432" cy="386861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0A91D70-1FDD-6E43-929B-034231333019}"/>
                </a:ext>
              </a:extLst>
            </p:cNvPr>
            <p:cNvSpPr/>
            <p:nvPr/>
          </p:nvSpPr>
          <p:spPr>
            <a:xfrm>
              <a:off x="1732978" y="2297723"/>
              <a:ext cx="773723" cy="773723"/>
            </a:xfrm>
            <a:prstGeom prst="ellipse">
              <a:avLst/>
            </a:prstGeom>
            <a:noFill/>
            <a:ln w="254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DDD22CE-6531-1847-B0C0-6EC93712ECEE}"/>
                </a:ext>
              </a:extLst>
            </p:cNvPr>
            <p:cNvSpPr/>
            <p:nvPr/>
          </p:nvSpPr>
          <p:spPr>
            <a:xfrm>
              <a:off x="1732978" y="4009293"/>
              <a:ext cx="773723" cy="773723"/>
            </a:xfrm>
            <a:prstGeom prst="ellipse">
              <a:avLst/>
            </a:prstGeom>
            <a:noFill/>
            <a:ln w="254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EA39D35-D55E-A14A-A19D-CE1B5377AB53}"/>
                </a:ext>
              </a:extLst>
            </p:cNvPr>
            <p:cNvSpPr/>
            <p:nvPr/>
          </p:nvSpPr>
          <p:spPr>
            <a:xfrm>
              <a:off x="5038886" y="1524000"/>
              <a:ext cx="773723" cy="773723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FC20B5-9BFE-3844-9272-748664D800CE}"/>
                </a:ext>
              </a:extLst>
            </p:cNvPr>
            <p:cNvSpPr/>
            <p:nvPr/>
          </p:nvSpPr>
          <p:spPr>
            <a:xfrm>
              <a:off x="5038886" y="3071446"/>
              <a:ext cx="773723" cy="773723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27B48B2-B3B7-9C42-8500-3CA6C078FA82}"/>
                </a:ext>
              </a:extLst>
            </p:cNvPr>
            <p:cNvSpPr/>
            <p:nvPr/>
          </p:nvSpPr>
          <p:spPr>
            <a:xfrm>
              <a:off x="5038886" y="4618892"/>
              <a:ext cx="773723" cy="773723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D87DBB-40F9-A948-A8C4-2D591CCA8A15}"/>
                </a:ext>
              </a:extLst>
            </p:cNvPr>
            <p:cNvSpPr txBox="1"/>
            <p:nvPr/>
          </p:nvSpPr>
          <p:spPr>
            <a:xfrm>
              <a:off x="607563" y="2297723"/>
              <a:ext cx="961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Dallas</a:t>
              </a:r>
            </a:p>
            <a:p>
              <a:pPr algn="ctr"/>
              <a:r>
                <a:rPr lang="en-US" dirty="0"/>
                <a:t>(2,000)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A486A9-005D-E249-B65D-646EF095F3DF}"/>
                </a:ext>
              </a:extLst>
            </p:cNvPr>
            <p:cNvSpPr txBox="1"/>
            <p:nvPr/>
          </p:nvSpPr>
          <p:spPr>
            <a:xfrm>
              <a:off x="607562" y="4094471"/>
              <a:ext cx="961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Chicago</a:t>
              </a:r>
            </a:p>
            <a:p>
              <a:pPr algn="ctr"/>
              <a:r>
                <a:rPr lang="en-US" dirty="0"/>
                <a:t>(2,500)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5B6C70-82F4-5B49-A4B1-10DADA8FD2A4}"/>
                </a:ext>
              </a:extLst>
            </p:cNvPr>
            <p:cNvSpPr txBox="1"/>
            <p:nvPr/>
          </p:nvSpPr>
          <p:spPr>
            <a:xfrm>
              <a:off x="5976731" y="1599619"/>
              <a:ext cx="1301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Los </a:t>
              </a:r>
              <a:r>
                <a:rPr lang="en-US" dirty="0" err="1"/>
                <a:t>angeles</a:t>
              </a:r>
              <a:endParaRPr lang="en-US" dirty="0"/>
            </a:p>
            <a:p>
              <a:pPr algn="ctr"/>
              <a:r>
                <a:rPr lang="en-US" dirty="0"/>
                <a:t>(2,000)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7910A7-8BAE-6B4B-ABC2-048411E38D6B}"/>
                </a:ext>
              </a:extLst>
            </p:cNvPr>
            <p:cNvSpPr txBox="1"/>
            <p:nvPr/>
          </p:nvSpPr>
          <p:spPr>
            <a:xfrm>
              <a:off x="5976731" y="3198838"/>
              <a:ext cx="1301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miami</a:t>
              </a:r>
              <a:endParaRPr lang="en-US" dirty="0"/>
            </a:p>
            <a:p>
              <a:pPr algn="ctr"/>
              <a:r>
                <a:rPr lang="en-US" dirty="0"/>
                <a:t>(2,000)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C8215E-0952-6C43-8882-CA77315AD6EC}"/>
                </a:ext>
              </a:extLst>
            </p:cNvPr>
            <p:cNvSpPr txBox="1"/>
            <p:nvPr/>
          </p:nvSpPr>
          <p:spPr>
            <a:xfrm>
              <a:off x="5976731" y="4746284"/>
              <a:ext cx="13012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New </a:t>
              </a:r>
              <a:r>
                <a:rPr lang="en-US" dirty="0" err="1"/>
                <a:t>york</a:t>
              </a:r>
              <a:endParaRPr lang="en-US" dirty="0"/>
            </a:p>
            <a:p>
              <a:pPr algn="ctr"/>
              <a:r>
                <a:rPr lang="en-US" dirty="0"/>
                <a:t>(2,000)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273BC0F-4B1E-614E-BB14-E1EEDFE76B50}"/>
                </a:ext>
              </a:extLst>
            </p:cNvPr>
            <p:cNvCxnSpPr>
              <a:stCxn id="3" idx="6"/>
              <a:endCxn id="19" idx="2"/>
            </p:cNvCxnSpPr>
            <p:nvPr/>
          </p:nvCxnSpPr>
          <p:spPr>
            <a:xfrm flipV="1">
              <a:off x="2506701" y="1910862"/>
              <a:ext cx="2532185" cy="773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46902AD-BCFE-8945-9749-EA33D883F75C}"/>
                </a:ext>
              </a:extLst>
            </p:cNvPr>
            <p:cNvCxnSpPr>
              <a:stCxn id="3" idx="6"/>
              <a:endCxn id="21" idx="2"/>
            </p:cNvCxnSpPr>
            <p:nvPr/>
          </p:nvCxnSpPr>
          <p:spPr>
            <a:xfrm>
              <a:off x="2506701" y="2684585"/>
              <a:ext cx="2532185" cy="773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BFB1DCF-B7F3-D241-8300-E239A8B6C2B0}"/>
                </a:ext>
              </a:extLst>
            </p:cNvPr>
            <p:cNvCxnSpPr>
              <a:stCxn id="3" idx="6"/>
              <a:endCxn id="22" idx="2"/>
            </p:cNvCxnSpPr>
            <p:nvPr/>
          </p:nvCxnSpPr>
          <p:spPr>
            <a:xfrm>
              <a:off x="2506701" y="2684585"/>
              <a:ext cx="2532185" cy="2321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73A0E4D-EAE1-A74F-8C7B-87ADAAA2129A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>
            <a:xfrm flipV="1">
              <a:off x="2506701" y="1910862"/>
              <a:ext cx="2532185" cy="248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0B65066-D6C4-4D46-A752-E0E0C78132DA}"/>
                </a:ext>
              </a:extLst>
            </p:cNvPr>
            <p:cNvCxnSpPr>
              <a:stCxn id="17" idx="6"/>
              <a:endCxn id="21" idx="2"/>
            </p:cNvCxnSpPr>
            <p:nvPr/>
          </p:nvCxnSpPr>
          <p:spPr>
            <a:xfrm flipV="1">
              <a:off x="2506701" y="3458308"/>
              <a:ext cx="2532185" cy="937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BBAC5CC-150C-9C4D-9EA7-AAE5FB6757EE}"/>
                </a:ext>
              </a:extLst>
            </p:cNvPr>
            <p:cNvCxnSpPr>
              <a:stCxn id="17" idx="6"/>
              <a:endCxn id="22" idx="2"/>
            </p:cNvCxnSpPr>
            <p:nvPr/>
          </p:nvCxnSpPr>
          <p:spPr>
            <a:xfrm>
              <a:off x="2506701" y="4396155"/>
              <a:ext cx="2532185" cy="6095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4719C2-2EB6-BF45-96D7-157261AE0197}"/>
                </a:ext>
              </a:extLst>
            </p:cNvPr>
            <p:cNvSpPr txBox="1"/>
            <p:nvPr/>
          </p:nvSpPr>
          <p:spPr>
            <a:xfrm>
              <a:off x="2588761" y="2131687"/>
              <a:ext cx="96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2$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C22602B-3CA3-A34F-BADF-ABE38C58A4C4}"/>
                </a:ext>
              </a:extLst>
            </p:cNvPr>
            <p:cNvSpPr txBox="1"/>
            <p:nvPr/>
          </p:nvSpPr>
          <p:spPr>
            <a:xfrm>
              <a:off x="2682546" y="2518548"/>
              <a:ext cx="96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3$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B9AC4B-1BBD-2A4F-8BD7-48F55B2E4755}"/>
                </a:ext>
              </a:extLst>
            </p:cNvPr>
            <p:cNvSpPr txBox="1"/>
            <p:nvPr/>
          </p:nvSpPr>
          <p:spPr>
            <a:xfrm>
              <a:off x="2201899" y="2968842"/>
              <a:ext cx="96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10$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894775-3F2E-6348-9E6D-93D2309E15C9}"/>
                </a:ext>
              </a:extLst>
            </p:cNvPr>
            <p:cNvSpPr txBox="1"/>
            <p:nvPr/>
          </p:nvSpPr>
          <p:spPr>
            <a:xfrm>
              <a:off x="2201899" y="3622431"/>
              <a:ext cx="96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3$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62D904-A967-BE4C-823B-2FB6535F777C}"/>
                </a:ext>
              </a:extLst>
            </p:cNvPr>
            <p:cNvSpPr txBox="1"/>
            <p:nvPr/>
          </p:nvSpPr>
          <p:spPr>
            <a:xfrm>
              <a:off x="2846667" y="3704494"/>
              <a:ext cx="96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2$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E06BF9-8A00-FD41-88EF-DEDB7EAD81CC}"/>
                </a:ext>
              </a:extLst>
            </p:cNvPr>
            <p:cNvSpPr txBox="1"/>
            <p:nvPr/>
          </p:nvSpPr>
          <p:spPr>
            <a:xfrm>
              <a:off x="2846667" y="4232031"/>
              <a:ext cx="96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2$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F473A5-18EB-1542-8D96-C524B05C3223}"/>
              </a:ext>
            </a:extLst>
          </p:cNvPr>
          <p:cNvSpPr/>
          <p:nvPr/>
        </p:nvSpPr>
        <p:spPr>
          <a:xfrm>
            <a:off x="6813149" y="2250500"/>
            <a:ext cx="5239509" cy="258532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Xij</a:t>
            </a:r>
            <a:r>
              <a:rPr lang="en-US" altLang="ko-KR" dirty="0">
                <a:sym typeface="Wingdings" panose="05000000000000000000" pitchFamily="2" charset="2"/>
              </a:rPr>
              <a:t>: transportation quantity X takes off from </a:t>
            </a:r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lands to j  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: cities (airport)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 : cities (airport)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Min TC = Sum(</a:t>
            </a:r>
            <a:r>
              <a:rPr lang="en-US" altLang="ko-KR" dirty="0" err="1"/>
              <a:t>ij</a:t>
            </a:r>
            <a:r>
              <a:rPr lang="en-US" altLang="ko-KR" dirty="0"/>
              <a:t>) (</a:t>
            </a:r>
            <a:r>
              <a:rPr lang="en-US" altLang="ko-KR" dirty="0" err="1"/>
              <a:t>Cij</a:t>
            </a:r>
            <a:r>
              <a:rPr lang="en-US" altLang="ko-KR" dirty="0"/>
              <a:t>*</a:t>
            </a:r>
            <a:r>
              <a:rPr lang="en-US" altLang="ko-KR" dirty="0" err="1"/>
              <a:t>Xij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Subject to</a:t>
            </a:r>
          </a:p>
          <a:p>
            <a:r>
              <a:rPr lang="en-US" altLang="ko-KR" dirty="0"/>
              <a:t>	Sum(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en-US" altLang="ko-KR" dirty="0" err="1"/>
              <a:t>Xij</a:t>
            </a:r>
            <a:r>
              <a:rPr lang="en-US" altLang="ko-KR" dirty="0"/>
              <a:t> &gt;= </a:t>
            </a:r>
            <a:r>
              <a:rPr lang="en-US" altLang="ko-KR" dirty="0" err="1"/>
              <a:t>Dj</a:t>
            </a:r>
            <a:endParaRPr lang="en-US" altLang="ko-KR" dirty="0"/>
          </a:p>
          <a:p>
            <a:r>
              <a:rPr lang="en-US" altLang="ko-KR" dirty="0"/>
              <a:t>	Sum(j)</a:t>
            </a:r>
            <a:r>
              <a:rPr lang="en-US" altLang="ko-KR" dirty="0" err="1"/>
              <a:t>Xij</a:t>
            </a:r>
            <a:r>
              <a:rPr lang="en-US" altLang="ko-KR" dirty="0"/>
              <a:t> &lt;= Si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Xij</a:t>
            </a:r>
            <a:r>
              <a:rPr lang="en-US" altLang="ko-KR" dirty="0"/>
              <a:t> &gt;= 0</a:t>
            </a:r>
          </a:p>
        </p:txBody>
      </p:sp>
    </p:spTree>
    <p:extLst>
      <p:ext uri="{BB962C8B-B14F-4D97-AF65-F5344CB8AC3E}">
        <p14:creationId xmlns:p14="http://schemas.microsoft.com/office/powerpoint/2010/main" val="358705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01FB6AA0-A293-FE45-9B5B-4952BE6562E4}"/>
              </a:ext>
            </a:extLst>
          </p:cNvPr>
          <p:cNvSpPr txBox="1"/>
          <p:nvPr/>
        </p:nvSpPr>
        <p:spPr>
          <a:xfrm>
            <a:off x="211015" y="151523"/>
            <a:ext cx="7304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MySQL database overview</a:t>
            </a:r>
          </a:p>
        </p:txBody>
      </p: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3CEB5719-E8BA-DB49-BE03-C3F41770E9E5}"/>
              </a:ext>
            </a:extLst>
          </p:cNvPr>
          <p:cNvCxnSpPr/>
          <p:nvPr/>
        </p:nvCxnSpPr>
        <p:spPr>
          <a:xfrm>
            <a:off x="119270" y="660016"/>
            <a:ext cx="11714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통 7">
            <a:extLst>
              <a:ext uri="{FF2B5EF4-FFF2-40B4-BE49-F238E27FC236}">
                <a16:creationId xmlns:a16="http://schemas.microsoft.com/office/drawing/2014/main" id="{EC0030F4-4F65-934E-AD6A-9E7E39D05025}"/>
              </a:ext>
            </a:extLst>
          </p:cNvPr>
          <p:cNvSpPr/>
          <p:nvPr/>
        </p:nvSpPr>
        <p:spPr>
          <a:xfrm>
            <a:off x="4417420" y="5710465"/>
            <a:ext cx="3437041" cy="9319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Base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CBAE45-B288-A846-84EA-3EFE9D5E0D7D}"/>
              </a:ext>
            </a:extLst>
          </p:cNvPr>
          <p:cNvSpPr/>
          <p:nvPr/>
        </p:nvSpPr>
        <p:spPr>
          <a:xfrm>
            <a:off x="4455336" y="4499541"/>
            <a:ext cx="972375" cy="9165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Cost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99FD1B-F1CB-D040-A5FE-D76518CDDEB9}"/>
              </a:ext>
            </a:extLst>
          </p:cNvPr>
          <p:cNvSpPr/>
          <p:nvPr/>
        </p:nvSpPr>
        <p:spPr>
          <a:xfrm>
            <a:off x="5610207" y="4499540"/>
            <a:ext cx="972375" cy="9165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Supply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371ECB-247B-C649-9155-3DD512E9D1BB}"/>
              </a:ext>
            </a:extLst>
          </p:cNvPr>
          <p:cNvSpPr/>
          <p:nvPr/>
        </p:nvSpPr>
        <p:spPr>
          <a:xfrm>
            <a:off x="6759380" y="4499539"/>
            <a:ext cx="972375" cy="9165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Demand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Table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AEFB47-2D13-4A4A-A65C-5690B7FAC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44" y="1682049"/>
            <a:ext cx="2273300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324653-FE27-E840-9A74-D94DD4532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20" y="1254387"/>
            <a:ext cx="3975100" cy="149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3E6938-02D3-364F-87DC-B1F1A5F3C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695" y="1728878"/>
            <a:ext cx="2273300" cy="85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C1DDE5A5-9192-D64E-BC63-B353E129AE86}"/>
              </a:ext>
            </a:extLst>
          </p:cNvPr>
          <p:cNvCxnSpPr>
            <a:stCxn id="4" idx="0"/>
            <a:endCxn id="16" idx="2"/>
          </p:cNvCxnSpPr>
          <p:nvPr/>
        </p:nvCxnSpPr>
        <p:spPr>
          <a:xfrm rot="16200000" flipV="1">
            <a:off x="2812420" y="2370437"/>
            <a:ext cx="1746554" cy="25116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E552DAF0-88E7-E543-8402-6349C0A6DA60}"/>
              </a:ext>
            </a:extLst>
          </p:cNvPr>
          <p:cNvCxnSpPr>
            <a:stCxn id="11" idx="0"/>
            <a:endCxn id="15" idx="2"/>
          </p:cNvCxnSpPr>
          <p:nvPr/>
        </p:nvCxnSpPr>
        <p:spPr>
          <a:xfrm rot="16200000" flipV="1">
            <a:off x="5049600" y="3452744"/>
            <a:ext cx="209359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7C5E8762-5853-2E49-97A7-D5156A2641DB}"/>
              </a:ext>
            </a:extLst>
          </p:cNvPr>
          <p:cNvCxnSpPr>
            <a:stCxn id="12" idx="0"/>
            <a:endCxn id="7" idx="2"/>
          </p:cNvCxnSpPr>
          <p:nvPr/>
        </p:nvCxnSpPr>
        <p:spPr>
          <a:xfrm rot="5400000" flipH="1" flipV="1">
            <a:off x="7416076" y="2409271"/>
            <a:ext cx="1919761" cy="22607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5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3CEB5719-E8BA-DB49-BE03-C3F41770E9E5}"/>
              </a:ext>
            </a:extLst>
          </p:cNvPr>
          <p:cNvCxnSpPr/>
          <p:nvPr/>
        </p:nvCxnSpPr>
        <p:spPr>
          <a:xfrm>
            <a:off x="119270" y="660016"/>
            <a:ext cx="11714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3FACD5-5183-5D45-BA76-158EDCCA0934}"/>
              </a:ext>
            </a:extLst>
          </p:cNvPr>
          <p:cNvSpPr txBox="1"/>
          <p:nvPr/>
        </p:nvSpPr>
        <p:spPr>
          <a:xfrm>
            <a:off x="211015" y="151523"/>
            <a:ext cx="7304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</a:t>
            </a:r>
          </a:p>
        </p:txBody>
      </p:sp>
      <p:pic>
        <p:nvPicPr>
          <p:cNvPr id="2" name="transportation_problem.mov">
            <a:hlinkClick r:id="" action="ppaction://media"/>
            <a:extLst>
              <a:ext uri="{FF2B5EF4-FFF2-40B4-BE49-F238E27FC236}">
                <a16:creationId xmlns:a16="http://schemas.microsoft.com/office/drawing/2014/main" id="{9C2ABD83-CD3E-AA42-B697-0D79FD182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737152"/>
            <a:ext cx="9687340" cy="60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7307</TotalTime>
  <Words>325</Words>
  <Application>Microsoft Macintosh PowerPoint</Application>
  <PresentationFormat>와이드스크린</PresentationFormat>
  <Paragraphs>84</Paragraphs>
  <Slides>5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구국원</dc:creator>
  <cp:lastModifiedBy>구국원</cp:lastModifiedBy>
  <cp:revision>204</cp:revision>
  <dcterms:created xsi:type="dcterms:W3CDTF">2018-08-13T14:54:05Z</dcterms:created>
  <dcterms:modified xsi:type="dcterms:W3CDTF">2018-08-24T04:35:01Z</dcterms:modified>
</cp:coreProperties>
</file>